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82" r:id="rId4"/>
    <p:sldId id="272" r:id="rId5"/>
    <p:sldId id="283" r:id="rId6"/>
    <p:sldId id="284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7304"/>
          </a:xfrm>
        </p:spPr>
        <p:txBody>
          <a:bodyPr>
            <a:normAutofit fontScale="92500" lnSpcReduction="10000"/>
          </a:bodyPr>
          <a:lstStyle/>
          <a:p>
            <a:r>
              <a:rPr lang="pl-PL" b="1" u="sng" dirty="0" smtClean="0">
                <a:latin typeface="Arial" pitchFamily="34" charset="0"/>
                <a:cs typeface="Arial" pitchFamily="34" charset="0"/>
              </a:rPr>
              <a:t>Moduł V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cap="all" dirty="0" smtClean="0">
                <a:latin typeface="Arial" pitchFamily="34" charset="0"/>
                <a:cs typeface="Arial" pitchFamily="34" charset="0"/>
              </a:rPr>
              <a:t>Strategie nauczania/uczenia się oraz formy pracy służące rozwojowi kompetencji matematyczno-przyrodniczych na III etapie edukacyjnym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V.1. Dobór strategii i form pracy w kontekście kształtowania kompetencji matematyczno – przyrodniczych uczniów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65337"/>
            <a:ext cx="10649607" cy="385801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Zastosowanie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strategii oceniania kształtującego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ukierunkowanego na rozwój kompetencji matematyczno-przyrodniczych na III etapie edukacyjnym: </a:t>
            </a:r>
          </a:p>
          <a:p>
            <a:pPr lvl="0">
              <a:spcBef>
                <a:spcPts val="0"/>
              </a:spcBef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określanie i wyjaśnianie uczniom celów uczenia się oraz kryteriów sukcesu związanych z kształceniem kompetencji matematyczno-przyrodniczych; </a:t>
            </a:r>
          </a:p>
          <a:p>
            <a:pPr lvl="0">
              <a:spcBef>
                <a:spcPts val="0"/>
              </a:spcBef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organizowanie w klasie dyskusji, zadawanie pytań i zadań mających na celu ustalenie, czy i jak uczniowie rozwijają swoje kompetencje matematyczno-przyrodnicze; </a:t>
            </a:r>
          </a:p>
          <a:p>
            <a:pPr>
              <a:spcBef>
                <a:spcPts val="0"/>
              </a:spcBef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udzielanie uczniom informacji zwrotnych, które sprzyjają rozwijaniu kompetencji matematyczno-przyrodniczych.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26301" y="1114817"/>
            <a:ext cx="10709754" cy="474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Ocenianie kształtujące: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powinno być powiązane z dobrym planowaniem nauczania i uczenia się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koncentruje się na tym, w jaki sposób uczniowie się uczą.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jest istotne podczas realizacji całego procesu dydaktycznego od planowania po ocenę osiągnięć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należy traktować jako kluczową umiejętność dydaktyczną nauczyciela.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powinno być konstruktywne i przeprowadzane z dużym wyczuciem, bowiem jak każde ocenianie jest nieobojętne emocjonalnie.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01873" y="1183750"/>
            <a:ext cx="10634597" cy="350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 startAt="6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musi służyć motywowanie uczniów do nauki.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 startAt="6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kieruje uwagę na kryteria sukcesu (Na co będę zwracał uwagę?) już na etapie planowania.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 startAt="6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powinno rozwijać uczniowską zdolność do samooceny tak, by służyło refleksji i samodzielnemu decydowaniu o własnej nauce.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 startAt="6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odnosi się do wszystkich kategorii osiągnięć uczniów.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2" charset="2"/>
              <a:buAutoNum type="arabicPeriod" startAt="6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Uczniowie otrzymują konstruktywne wskazówki, jak mogą poprawić swoje wyniki i jak mają się rozwijać. 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545553" y="1039754"/>
            <a:ext cx="1135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" pitchFamily="34" charset="0"/>
                <a:cs typeface="Arial" pitchFamily="34" charset="0"/>
              </a:rPr>
              <a:t>Co robi nauczyciel, który stosuje nauczanie kształtujące?</a:t>
            </a:r>
            <a:endParaRPr lang="pl-PL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13983" y="1623382"/>
            <a:ext cx="10922695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Określa cele lekcji i formułuje je w języku zrozumiałym dla ucznia.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Ustala wraz z uczniami kryteria oceniania, czyli to, co będzie brał pod uwagę przy ocenianiu ucznia.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Rozróżnia funkcje oceny sumującej i kształtującej.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Buduje atmosferę uczenia się, pracując z uczniami </a:t>
            </a:r>
            <a:br>
              <a:rPr lang="pl-PL" sz="2800" dirty="0" smtClean="0">
                <a:latin typeface="Arial" pitchFamily="34" charset="0"/>
                <a:cs typeface="Arial" pitchFamily="34" charset="0"/>
              </a:rPr>
            </a:br>
            <a:r>
              <a:rPr lang="pl-PL" sz="2800" dirty="0" smtClean="0">
                <a:latin typeface="Arial" pitchFamily="34" charset="0"/>
                <a:cs typeface="Arial" pitchFamily="34" charset="0"/>
              </a:rPr>
              <a:t>i rodzicami.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Potrafi formułować pytania kluczowe.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Potrafi zadawać pytania angażujące ucznia w lekcje.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Stosuje efektywną informacje zwrotną.</a:t>
            </a:r>
          </a:p>
          <a:p>
            <a:pPr marL="609600" indent="-609600">
              <a:lnSpc>
                <a:spcPct val="90000"/>
              </a:lnSpc>
              <a:buSzPct val="110000"/>
              <a:buFont typeface="Wingdings" pitchFamily="2" charset="2"/>
              <a:buAutoNum type="arabicPeriod"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Wprowadza samooceną i ocenę koleżeńską.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3920646" y="2292263"/>
            <a:ext cx="4459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 err="1" smtClean="0">
                <a:latin typeface="Arial" pitchFamily="34" charset="0"/>
                <a:cs typeface="Arial" pitchFamily="34" charset="0"/>
              </a:rPr>
              <a:t>NaCoBeZu</a:t>
            </a:r>
            <a:r>
              <a:rPr lang="pl-PL" sz="5400" b="1" dirty="0" smtClean="0">
                <a:latin typeface="Arial" pitchFamily="34" charset="0"/>
                <a:cs typeface="Arial" pitchFamily="34" charset="0"/>
              </a:rPr>
              <a:t>...</a:t>
            </a:r>
            <a:endParaRPr lang="pl-PL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45488" y="1406525"/>
            <a:ext cx="1773237" cy="182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295</Words>
  <Application>Microsoft Office PowerPoint</Application>
  <PresentationFormat>Niestandardowy</PresentationFormat>
  <Paragraphs>40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35</cp:revision>
  <dcterms:created xsi:type="dcterms:W3CDTF">2018-12-02T13:14:09Z</dcterms:created>
  <dcterms:modified xsi:type="dcterms:W3CDTF">2018-12-23T16:13:36Z</dcterms:modified>
</cp:coreProperties>
</file>